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5200"/>
              <a:buNone/>
              <a:defRPr sz="5200"/>
            </a:lvl1pPr>
            <a:lvl2pPr lvl="1" algn="ctr">
              <a:spcBef>
                <a:spcPts val="0"/>
              </a:spcBef>
              <a:buSzPts val="5200"/>
              <a:buNone/>
              <a:defRPr sz="5200"/>
            </a:lvl2pPr>
            <a:lvl3pPr lvl="2" algn="ctr">
              <a:spcBef>
                <a:spcPts val="0"/>
              </a:spcBef>
              <a:buSzPts val="5200"/>
              <a:buNone/>
              <a:defRPr sz="5200"/>
            </a:lvl3pPr>
            <a:lvl4pPr lvl="3" algn="ctr">
              <a:spcBef>
                <a:spcPts val="0"/>
              </a:spcBef>
              <a:buSzPts val="5200"/>
              <a:buNone/>
              <a:defRPr sz="5200"/>
            </a:lvl4pPr>
            <a:lvl5pPr lvl="4" algn="ctr">
              <a:spcBef>
                <a:spcPts val="0"/>
              </a:spcBef>
              <a:buSzPts val="5200"/>
              <a:buNone/>
              <a:defRPr sz="5200"/>
            </a:lvl5pPr>
            <a:lvl6pPr lvl="5" algn="ctr">
              <a:spcBef>
                <a:spcPts val="0"/>
              </a:spcBef>
              <a:buSzPts val="5200"/>
              <a:buNone/>
              <a:defRPr sz="5200"/>
            </a:lvl6pPr>
            <a:lvl7pPr lvl="6" algn="ctr">
              <a:spcBef>
                <a:spcPts val="0"/>
              </a:spcBef>
              <a:buSzPts val="5200"/>
              <a:buNone/>
              <a:defRPr sz="5200"/>
            </a:lvl7pPr>
            <a:lvl8pPr lvl="7" algn="ctr">
              <a:spcBef>
                <a:spcPts val="0"/>
              </a:spcBef>
              <a:buSzPts val="5200"/>
              <a:buNone/>
              <a:defRPr sz="5200"/>
            </a:lvl8pPr>
            <a:lvl9pPr lvl="8" algn="ctr">
              <a:spcBef>
                <a:spcPts val="0"/>
              </a:spcBef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2000"/>
              <a:buNone/>
              <a:defRPr sz="12000"/>
            </a:lvl1pPr>
            <a:lvl2pPr lvl="1" algn="ctr">
              <a:spcBef>
                <a:spcPts val="0"/>
              </a:spcBef>
              <a:buSzPts val="12000"/>
              <a:buNone/>
              <a:defRPr sz="12000"/>
            </a:lvl2pPr>
            <a:lvl3pPr lvl="2" algn="ctr">
              <a:spcBef>
                <a:spcPts val="0"/>
              </a:spcBef>
              <a:buSzPts val="12000"/>
              <a:buNone/>
              <a:defRPr sz="12000"/>
            </a:lvl3pPr>
            <a:lvl4pPr lvl="3" algn="ctr">
              <a:spcBef>
                <a:spcPts val="0"/>
              </a:spcBef>
              <a:buSzPts val="12000"/>
              <a:buNone/>
              <a:defRPr sz="12000"/>
            </a:lvl4pPr>
            <a:lvl5pPr lvl="4" algn="ctr">
              <a:spcBef>
                <a:spcPts val="0"/>
              </a:spcBef>
              <a:buSzPts val="12000"/>
              <a:buNone/>
              <a:defRPr sz="12000"/>
            </a:lvl5pPr>
            <a:lvl6pPr lvl="5" algn="ctr">
              <a:spcBef>
                <a:spcPts val="0"/>
              </a:spcBef>
              <a:buSzPts val="12000"/>
              <a:buNone/>
              <a:defRPr sz="12000"/>
            </a:lvl6pPr>
            <a:lvl7pPr lvl="6" algn="ctr">
              <a:spcBef>
                <a:spcPts val="0"/>
              </a:spcBef>
              <a:buSzPts val="12000"/>
              <a:buNone/>
              <a:defRPr sz="12000"/>
            </a:lvl7pPr>
            <a:lvl8pPr lvl="7" algn="ctr">
              <a:spcBef>
                <a:spcPts val="0"/>
              </a:spcBef>
              <a:buSzPts val="12000"/>
              <a:buNone/>
              <a:defRPr sz="12000"/>
            </a:lvl8pPr>
            <a:lvl9pPr lvl="8" algn="ctr">
              <a:spcBef>
                <a:spcPts val="0"/>
              </a:spcBef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w3schools.com/js/tryit.asp?filename=tryjs_object_prototype2" TargetMode="External"/><Relationship Id="rId4" Type="http://schemas.openxmlformats.org/officeDocument/2006/relationships/hyperlink" Target="https://www.w3schools.com/js/tryit.asp?filename=tryjs_object_prototype2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 amt="91000"/>
          </a:blip>
          <a:stretch>
            <a:fillRect/>
          </a:stretch>
        </p:blipFill>
        <p:spPr>
          <a:xfrm>
            <a:off x="-50150" y="0"/>
            <a:ext cx="9194150" cy="517171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ru" sz="3000">
                <a:solidFill>
                  <a:srgbClr val="F3F3F3"/>
                </a:solidFill>
              </a:rPr>
              <a:t>Шаблон проектирования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ru" sz="3000">
                <a:solidFill>
                  <a:srgbClr val="A52A2A"/>
                </a:solidFill>
              </a:rPr>
              <a:t>“</a:t>
            </a:r>
            <a:r>
              <a:rPr lang="ru" sz="3000">
                <a:solidFill>
                  <a:srgbClr val="F3F3F3"/>
                </a:solidFill>
              </a:rPr>
              <a:t>Прототип</a:t>
            </a:r>
            <a:r>
              <a:rPr lang="ru" sz="3000">
                <a:solidFill>
                  <a:srgbClr val="A52A2A"/>
                </a:solidFill>
              </a:rPr>
              <a:t>”</a:t>
            </a:r>
          </a:p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ru" sz="2400">
                <a:solidFill>
                  <a:srgbClr val="990000"/>
                </a:solidFill>
              </a:rPr>
              <a:t>Прототипы: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3927600" cy="3170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ru" sz="1400"/>
              <a:t>Альтернатива конструкторам для объектов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ru" sz="1400"/>
              <a:t>Новые объекты создаются через копирование (клонирование) прототипа</a:t>
            </a:r>
          </a:p>
          <a:p>
            <a:pPr indent="-69850" lvl="0" marL="0">
              <a:spcBef>
                <a:spcPts val="0"/>
              </a:spcBef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600"/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600"/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600"/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7850" y="1280975"/>
            <a:ext cx="4284424" cy="291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ru" sz="2400">
                <a:solidFill>
                  <a:srgbClr val="990000"/>
                </a:solidFill>
              </a:rPr>
              <a:t>Реализация прототипа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152475"/>
            <a:ext cx="44673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" sz="1400"/>
              <a:t>Легко реализуется в языках с динамической типизацией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" sz="1400"/>
              <a:t>В языках со строгой типизацией возвращается интерфейс или фабрика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6650" y="1230750"/>
            <a:ext cx="4060198" cy="3088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0375" y="1644025"/>
            <a:ext cx="5252874" cy="34994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ru" sz="2400">
                <a:solidFill>
                  <a:srgbClr val="A52A2A"/>
                </a:solidFill>
              </a:rPr>
              <a:t>Поиск методов или полей</a:t>
            </a:r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1152475"/>
            <a:ext cx="38205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ru" sz="1400"/>
              <a:t>Используется делегирование для поиска подходящего объекта с реализацией метода или хранения данных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ru" sz="2400">
                <a:solidFill>
                  <a:srgbClr val="A52A2A"/>
                </a:solidFill>
              </a:rPr>
              <a:t>Языки с прототипной моделью</a:t>
            </a:r>
          </a:p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2577425" y="1246275"/>
            <a:ext cx="42705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ru">
                <a:solidFill>
                  <a:srgbClr val="666666"/>
                </a:solidFill>
              </a:rPr>
              <a:t>ECMAScript (в т.ч. Javascript)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ru">
                <a:solidFill>
                  <a:srgbClr val="999999"/>
                </a:solidFill>
              </a:rPr>
              <a:t>Lua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ru"/>
              <a:t>Python (с prototype.py)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ru">
                <a:solidFill>
                  <a:srgbClr val="999999"/>
                </a:solidFill>
              </a:rPr>
              <a:t>R (с пакетом proto)</a:t>
            </a:r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7750" y="1246275"/>
            <a:ext cx="449675" cy="44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7750" y="2286613"/>
            <a:ext cx="449675" cy="44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1787775" y="1029100"/>
            <a:ext cx="5506500" cy="325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ru" sz="2400">
                <a:solidFill>
                  <a:srgbClr val="A52A2A"/>
                </a:solidFill>
              </a:rPr>
              <a:t>Пример кода на JavaScript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2016375" y="990925"/>
            <a:ext cx="5385900" cy="3255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Person(first, last, age, eyecolor) {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 sz="11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.firstName = first;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 sz="11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.lastName = last;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 sz="11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.age = age;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ru" sz="11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.eyeColor = eyecolor;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myFather = </a:t>
            </a:r>
            <a:r>
              <a:rPr lang="ru" sz="1100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Person(</a:t>
            </a:r>
            <a:r>
              <a:rPr lang="ru" sz="1100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"John"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ru" sz="1100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"Doe"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ru" sz="1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ru" sz="1100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"blue"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indent="-69850" lvl="0" marL="0" marR="266700" rtl="0">
              <a:spcBef>
                <a:spcPts val="15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myFather.nationality = </a:t>
            </a:r>
            <a:r>
              <a:rPr lang="ru" sz="1100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"English"</a:t>
            </a:r>
            <a:r>
              <a:rPr lang="ru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indent="-69850" lvl="0" marL="0" marR="304800" rtl="0" algn="ctr">
              <a:spcBef>
                <a:spcPts val="15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ru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ru" sz="1150" u="sng">
                <a:solidFill>
                  <a:srgbClr val="FFFFFF"/>
                </a:solidFill>
                <a:highlight>
                  <a:srgbClr val="A52A2A"/>
                </a:highlight>
                <a:latin typeface="Verdana"/>
                <a:ea typeface="Verdana"/>
                <a:cs typeface="Verdana"/>
                <a:sym typeface="Verdana"/>
                <a:hlinkClick r:id="rId3"/>
              </a:rPr>
              <a:t>Try it Yourself »</a:t>
            </a:r>
          </a:p>
          <a:p>
            <a:pPr indent="-6985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 u="sng">
              <a:solidFill>
                <a:srgbClr val="FFFFFF"/>
              </a:solidFill>
              <a:highlight>
                <a:srgbClr val="4CAF50"/>
              </a:highlight>
              <a:latin typeface="Verdana"/>
              <a:ea typeface="Verdana"/>
              <a:cs typeface="Verdana"/>
              <a:sym typeface="Verdana"/>
              <a:hlinkClick r:id="rId4"/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/>
        </p:nvSpPr>
        <p:spPr>
          <a:xfrm>
            <a:off x="1787775" y="1181500"/>
            <a:ext cx="5506500" cy="325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ru" sz="2400">
                <a:solidFill>
                  <a:srgbClr val="A52A2A"/>
                </a:solidFill>
              </a:rPr>
              <a:t>Прототип на Python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3336300" y="1486300"/>
            <a:ext cx="2829000" cy="2646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127000" marR="127000" rtl="0">
              <a:spcBef>
                <a:spcPts val="1900"/>
              </a:spcBef>
              <a:spcAft>
                <a:spcPts val="1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Point:</a:t>
            </a:r>
            <a:b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__slots__ = (</a:t>
            </a:r>
            <a:r>
              <a:rPr lang="ru" sz="950">
                <a:solidFill>
                  <a:srgbClr val="808000"/>
                </a:solidFill>
                <a:latin typeface="Consolas"/>
                <a:ea typeface="Consolas"/>
                <a:cs typeface="Consolas"/>
                <a:sym typeface="Consolas"/>
              </a:rPr>
              <a:t>"x"</a:t>
            </a: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ru" sz="950">
                <a:solidFill>
                  <a:srgbClr val="808000"/>
                </a:solidFill>
                <a:latin typeface="Consolas"/>
                <a:ea typeface="Consolas"/>
                <a:cs typeface="Consolas"/>
                <a:sym typeface="Consolas"/>
              </a:rPr>
              <a:t>"y"</a:t>
            </a: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__init__(self, x, y):</a:t>
            </a:r>
            <a:b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self.x = x</a:t>
            </a:r>
            <a:b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self.y = y</a:t>
            </a:r>
          </a:p>
          <a:p>
            <a:pPr indent="-69850" lvl="0" marL="127000" marR="127000" rtl="0">
              <a:spcBef>
                <a:spcPts val="1900"/>
              </a:spcBef>
              <a:spcAft>
                <a:spcPts val="1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point = make_object(Point, </a:t>
            </a:r>
            <a:r>
              <a:rPr lang="ru" sz="950">
                <a:solidFill>
                  <a:srgbClr val="68AFAD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ru" sz="950">
                <a:solidFill>
                  <a:srgbClr val="68AFAD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ru" sz="9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point2 = copy.deepcopy(point)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